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24688800"/>
  <p:notesSz cx="51103213" cy="3200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52679" algn="l" rtl="0" eaLnBrk="0" fontAlgn="base" hangingPunct="0">
      <a:spcBef>
        <a:spcPct val="0"/>
      </a:spcBef>
      <a:spcAft>
        <a:spcPct val="0"/>
      </a:spcAft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05359" algn="l" rtl="0" eaLnBrk="0" fontAlgn="base" hangingPunct="0">
      <a:spcBef>
        <a:spcPct val="0"/>
      </a:spcBef>
      <a:spcAft>
        <a:spcPct val="0"/>
      </a:spcAft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058038" algn="l" rtl="0" eaLnBrk="0" fontAlgn="base" hangingPunct="0">
      <a:spcBef>
        <a:spcPct val="0"/>
      </a:spcBef>
      <a:spcAft>
        <a:spcPct val="0"/>
      </a:spcAft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10718" algn="l" rtl="0" eaLnBrk="0" fontAlgn="base" hangingPunct="0">
      <a:spcBef>
        <a:spcPct val="0"/>
      </a:spcBef>
      <a:spcAft>
        <a:spcPct val="0"/>
      </a:spcAft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1763398" algn="l" defTabSz="705359" rtl="0" eaLnBrk="1" latinLnBrk="0" hangingPunct="1"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116077" algn="l" defTabSz="705359" rtl="0" eaLnBrk="1" latinLnBrk="0" hangingPunct="1"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2468757" algn="l" defTabSz="705359" rtl="0" eaLnBrk="1" latinLnBrk="0" hangingPunct="1"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2821436" algn="l" defTabSz="705359" rtl="0" eaLnBrk="1" latinLnBrk="0" hangingPunct="1">
      <a:defRPr sz="2469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76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B415B"/>
    <a:srgbClr val="3E5B7F"/>
    <a:srgbClr val="20183A"/>
    <a:srgbClr val="38546F"/>
    <a:srgbClr val="A82E38"/>
    <a:srgbClr val="00298F"/>
    <a:srgbClr val="4C1E6F"/>
    <a:srgbClr val="807443"/>
    <a:srgbClr val="BFAE6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5144" autoAdjust="0"/>
  </p:normalViewPr>
  <p:slideViewPr>
    <p:cSldViewPr>
      <p:cViewPr>
        <p:scale>
          <a:sx n="30" d="100"/>
          <a:sy n="30" d="100"/>
        </p:scale>
        <p:origin x="2072" y="-232"/>
      </p:cViewPr>
      <p:guideLst>
        <p:guide orient="horz" pos="7776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4913"/>
            <a:ext cx="22144726" cy="1574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28958487" y="14913"/>
            <a:ext cx="22144726" cy="1574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30413295"/>
            <a:ext cx="22144726" cy="1574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28958487" y="30413295"/>
            <a:ext cx="22144726" cy="1574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/>
            </a:lvl1pPr>
          </a:lstStyle>
          <a:p>
            <a:pPr>
              <a:defRPr/>
            </a:pPr>
            <a:fld id="{18CBBBE8-8264-47E1-9A75-75A5C30E42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982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3919"/>
            <a:ext cx="22144726" cy="157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28958487" y="13919"/>
            <a:ext cx="22144726" cy="1575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30413295"/>
            <a:ext cx="22144726" cy="1575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28958487" y="30413295"/>
            <a:ext cx="22144726" cy="1575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/>
            </a:lvl1pPr>
          </a:lstStyle>
          <a:p>
            <a:pPr>
              <a:defRPr/>
            </a:pPr>
            <a:fld id="{17191E44-F007-49F5-8D27-C8FD4C6907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3762" y="15201179"/>
            <a:ext cx="37475690" cy="1440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0212" tIns="214312" rIns="430212" bIns="2143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9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4118888" y="7326313"/>
            <a:ext cx="2865437" cy="21478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3327871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3294124" rtl="0" eaLnBrk="0" fontAlgn="base" hangingPunct="0">
      <a:spcBef>
        <a:spcPct val="30000"/>
      </a:spcBef>
      <a:spcAft>
        <a:spcPct val="0"/>
      </a:spcAft>
      <a:defRPr sz="432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1647063" algn="l" defTabSz="3294124" rtl="0" eaLnBrk="0" fontAlgn="base" hangingPunct="0">
      <a:spcBef>
        <a:spcPct val="30000"/>
      </a:spcBef>
      <a:spcAft>
        <a:spcPct val="0"/>
      </a:spcAft>
      <a:defRPr sz="432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3294124" algn="l" defTabSz="3294124" rtl="0" eaLnBrk="0" fontAlgn="base" hangingPunct="0">
      <a:spcBef>
        <a:spcPct val="30000"/>
      </a:spcBef>
      <a:spcAft>
        <a:spcPct val="0"/>
      </a:spcAft>
      <a:defRPr sz="432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4941187" algn="l" defTabSz="3294124" rtl="0" eaLnBrk="0" fontAlgn="base" hangingPunct="0">
      <a:spcBef>
        <a:spcPct val="30000"/>
      </a:spcBef>
      <a:spcAft>
        <a:spcPct val="0"/>
      </a:spcAft>
      <a:defRPr sz="432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6588249" algn="l" defTabSz="3294124" rtl="0" eaLnBrk="0" fontAlgn="base" hangingPunct="0">
      <a:spcBef>
        <a:spcPct val="30000"/>
      </a:spcBef>
      <a:spcAft>
        <a:spcPct val="0"/>
      </a:spcAft>
      <a:defRPr sz="432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1763398" algn="l" defTabSz="705359" rtl="0" eaLnBrk="1" latinLnBrk="0" hangingPunct="1">
      <a:defRPr sz="926" kern="1200">
        <a:solidFill>
          <a:schemeClr val="tx1"/>
        </a:solidFill>
        <a:latin typeface="+mn-lt"/>
        <a:ea typeface="+mn-ea"/>
        <a:cs typeface="+mn-cs"/>
      </a:defRPr>
    </a:lvl6pPr>
    <a:lvl7pPr marL="2116077" algn="l" defTabSz="705359" rtl="0" eaLnBrk="1" latinLnBrk="0" hangingPunct="1">
      <a:defRPr sz="926" kern="1200">
        <a:solidFill>
          <a:schemeClr val="tx1"/>
        </a:solidFill>
        <a:latin typeface="+mn-lt"/>
        <a:ea typeface="+mn-ea"/>
        <a:cs typeface="+mn-cs"/>
      </a:defRPr>
    </a:lvl7pPr>
    <a:lvl8pPr marL="2468757" algn="l" defTabSz="705359" rtl="0" eaLnBrk="1" latinLnBrk="0" hangingPunct="1">
      <a:defRPr sz="926" kern="1200">
        <a:solidFill>
          <a:schemeClr val="tx1"/>
        </a:solidFill>
        <a:latin typeface="+mn-lt"/>
        <a:ea typeface="+mn-ea"/>
        <a:cs typeface="+mn-cs"/>
      </a:defRPr>
    </a:lvl8pPr>
    <a:lvl9pPr marL="2821436" algn="l" defTabSz="705359" rtl="0" eaLnBrk="1" latinLnBrk="0" hangingPunct="1">
      <a:defRPr sz="92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fld id="{59EEE58A-8D17-4B2B-BA4E-E0C41FFAB649}" type="slidenum">
              <a:rPr lang="en-US" altLang="en-US" sz="1000" smtClean="0"/>
              <a:pPr/>
              <a:t>1</a:t>
            </a:fld>
            <a:endParaRPr lang="en-US" altLang="en-US" sz="1000" smtClean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4118888" y="7326313"/>
            <a:ext cx="2865437" cy="2147887"/>
          </a:xfrm>
          <a:ln cap="flat"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400" b="1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Convenience:</a:t>
            </a:r>
            <a:r>
              <a:rPr lang="en-US" sz="4400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 </a:t>
            </a:r>
          </a:p>
          <a:p>
            <a:pPr marL="514350" indent="-514350">
              <a:buAutoNum type="arabicPeriod"/>
            </a:pPr>
            <a:r>
              <a:rPr lang="en-US" sz="4400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Allowing users to get rid of tons of receipts and endless manual calculation among group and individual bills.</a:t>
            </a:r>
          </a:p>
          <a:p>
            <a:pPr marL="514350" indent="-514350">
              <a:buAutoNum type="arabicPeriod"/>
            </a:pPr>
            <a:r>
              <a:rPr lang="en-US" sz="4400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Raising funds by just clicking and editing. </a:t>
            </a:r>
          </a:p>
          <a:p>
            <a:endParaRPr lang="en-US" altLang="zh-CN" sz="4400" b="1" kern="1200" dirty="0" smtClean="0">
              <a:solidFill>
                <a:schemeClr val="tx1"/>
              </a:solidFill>
              <a:latin typeface="Times New Roman" pitchFamily="18" charset="0"/>
              <a:ea typeface="MS PGothic" pitchFamily="34" charset="-128"/>
              <a:cs typeface="+mn-cs"/>
            </a:endParaRPr>
          </a:p>
          <a:p>
            <a:r>
              <a:rPr lang="en-US" altLang="zh-CN" sz="4400" b="1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Ubiquity:</a:t>
            </a:r>
            <a:r>
              <a:rPr lang="zh-CN" altLang="en-US" sz="4400" b="1" kern="1200" dirty="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 </a:t>
            </a:r>
            <a:endParaRPr lang="en-US" altLang="zh-CN" sz="4400" b="1" kern="1200" dirty="0" smtClean="0">
              <a:solidFill>
                <a:schemeClr val="tx1"/>
              </a:solidFill>
              <a:latin typeface="Times New Roman" pitchFamily="18" charset="0"/>
              <a:ea typeface="Didot" charset="0"/>
              <a:cs typeface="Didot" charset="0"/>
            </a:endParaRPr>
          </a:p>
          <a:p>
            <a:r>
              <a:rPr lang="en-US" altLang="zh-CN" sz="4400" kern="1200" smtClean="0">
                <a:solidFill>
                  <a:schemeClr val="tx1"/>
                </a:solidFill>
                <a:latin typeface="Times New Roman" pitchFamily="18" charset="0"/>
                <a:ea typeface="Didot" charset="0"/>
                <a:cs typeface="Didot" charset="0"/>
              </a:rPr>
              <a:t>Worldwide potential user community and borderless usage enabled by currency conversion.</a:t>
            </a:r>
          </a:p>
          <a:p>
            <a:endParaRPr lang="tr-T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21450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669531"/>
            <a:ext cx="27980640" cy="52920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3990320"/>
            <a:ext cx="23042880" cy="6309360"/>
          </a:xfrm>
        </p:spPr>
        <p:txBody>
          <a:bodyPr/>
          <a:lstStyle>
            <a:lvl1pPr marL="0" indent="0" algn="ctr">
              <a:buNone/>
              <a:defRPr/>
            </a:lvl1pPr>
            <a:lvl2pPr marL="411488" indent="0" algn="ctr">
              <a:buNone/>
              <a:defRPr/>
            </a:lvl2pPr>
            <a:lvl3pPr marL="822977" indent="0" algn="ctr">
              <a:buNone/>
              <a:defRPr/>
            </a:lvl3pPr>
            <a:lvl4pPr marL="1234465" indent="0" algn="ctr">
              <a:buNone/>
              <a:defRPr/>
            </a:lvl4pPr>
            <a:lvl5pPr marL="1645953" indent="0" algn="ctr">
              <a:buNone/>
              <a:defRPr/>
            </a:lvl5pPr>
            <a:lvl6pPr marL="2057441" indent="0" algn="ctr">
              <a:buNone/>
              <a:defRPr/>
            </a:lvl6pPr>
            <a:lvl7pPr marL="2468930" indent="0" algn="ctr">
              <a:buNone/>
              <a:defRPr/>
            </a:lvl7pPr>
            <a:lvl8pPr marL="2880418" indent="0" algn="ctr">
              <a:buNone/>
              <a:defRPr/>
            </a:lvl8pPr>
            <a:lvl9pPr marL="32919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tr-TR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ABCACB-9D45-43FD-924A-C1B7A24A87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6821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0E4AAA-9404-4E3A-AD66-086C533F6A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293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454360" y="2194560"/>
            <a:ext cx="6995160" cy="197510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68880" y="2194560"/>
            <a:ext cx="20848320" cy="197510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9F055-16D1-4AB6-B30E-284A8581076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221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B8D81-0C05-4B15-ADB5-27441B02EC5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1516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4" y="15864840"/>
            <a:ext cx="27980640" cy="4903470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4" y="10464165"/>
            <a:ext cx="27980640" cy="5400675"/>
          </a:xfrm>
        </p:spPr>
        <p:txBody>
          <a:bodyPr anchor="b"/>
          <a:lstStyle>
            <a:lvl1pPr marL="0" indent="0">
              <a:buNone/>
              <a:defRPr sz="1800"/>
            </a:lvl1pPr>
            <a:lvl2pPr marL="411488" indent="0">
              <a:buNone/>
              <a:defRPr sz="1620"/>
            </a:lvl2pPr>
            <a:lvl3pPr marL="822977" indent="0">
              <a:buNone/>
              <a:defRPr sz="1440"/>
            </a:lvl3pPr>
            <a:lvl4pPr marL="1234465" indent="0">
              <a:buNone/>
              <a:defRPr sz="1260"/>
            </a:lvl4pPr>
            <a:lvl5pPr marL="1645953" indent="0">
              <a:buNone/>
              <a:defRPr sz="1260"/>
            </a:lvl5pPr>
            <a:lvl6pPr marL="2057441" indent="0">
              <a:buNone/>
              <a:defRPr sz="1260"/>
            </a:lvl6pPr>
            <a:lvl7pPr marL="2468930" indent="0">
              <a:buNone/>
              <a:defRPr sz="1260"/>
            </a:lvl7pPr>
            <a:lvl8pPr marL="2880418" indent="0">
              <a:buNone/>
              <a:defRPr sz="1260"/>
            </a:lvl8pPr>
            <a:lvl9pPr marL="3291906" indent="0">
              <a:buNone/>
              <a:defRPr sz="126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FBC4AA-EFA9-4685-910B-5ED41674CC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5926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68881" y="7132320"/>
            <a:ext cx="13921740" cy="1481328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27781" y="7132320"/>
            <a:ext cx="13921740" cy="14813280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A1F9FD-E44B-4CDF-BB13-05252872383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950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988695"/>
            <a:ext cx="29626560" cy="4114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5526406"/>
            <a:ext cx="14544676" cy="2303145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8" indent="0">
              <a:buNone/>
              <a:defRPr sz="1800" b="1"/>
            </a:lvl2pPr>
            <a:lvl3pPr marL="822977" indent="0">
              <a:buNone/>
              <a:defRPr sz="1620" b="1"/>
            </a:lvl3pPr>
            <a:lvl4pPr marL="1234465" indent="0">
              <a:buNone/>
              <a:defRPr sz="1440" b="1"/>
            </a:lvl4pPr>
            <a:lvl5pPr marL="1645953" indent="0">
              <a:buNone/>
              <a:defRPr sz="1440" b="1"/>
            </a:lvl5pPr>
            <a:lvl6pPr marL="2057441" indent="0">
              <a:buNone/>
              <a:defRPr sz="1440" b="1"/>
            </a:lvl6pPr>
            <a:lvl7pPr marL="2468930" indent="0">
              <a:buNone/>
              <a:defRPr sz="1440" b="1"/>
            </a:lvl7pPr>
            <a:lvl8pPr marL="2880418" indent="0">
              <a:buNone/>
              <a:defRPr sz="1440" b="1"/>
            </a:lvl8pPr>
            <a:lvl9pPr marL="3291906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7829551"/>
            <a:ext cx="14544676" cy="14224635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1" y="5526406"/>
            <a:ext cx="14550391" cy="2303145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8" indent="0">
              <a:buNone/>
              <a:defRPr sz="1800" b="1"/>
            </a:lvl2pPr>
            <a:lvl3pPr marL="822977" indent="0">
              <a:buNone/>
              <a:defRPr sz="1620" b="1"/>
            </a:lvl3pPr>
            <a:lvl4pPr marL="1234465" indent="0">
              <a:buNone/>
              <a:defRPr sz="1440" b="1"/>
            </a:lvl4pPr>
            <a:lvl5pPr marL="1645953" indent="0">
              <a:buNone/>
              <a:defRPr sz="1440" b="1"/>
            </a:lvl5pPr>
            <a:lvl6pPr marL="2057441" indent="0">
              <a:buNone/>
              <a:defRPr sz="1440" b="1"/>
            </a:lvl6pPr>
            <a:lvl7pPr marL="2468930" indent="0">
              <a:buNone/>
              <a:defRPr sz="1440" b="1"/>
            </a:lvl7pPr>
            <a:lvl8pPr marL="2880418" indent="0">
              <a:buNone/>
              <a:defRPr sz="1440" b="1"/>
            </a:lvl8pPr>
            <a:lvl9pPr marL="3291906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1" y="7829551"/>
            <a:ext cx="14550391" cy="14224635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816C23-7D8F-4A60-83A4-24EDE25D0B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7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60F515-8F23-4E8E-9F4B-0B195D86825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814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AAEDD3-BCDB-4565-ACE1-1576E19901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9545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982980"/>
            <a:ext cx="10829925" cy="4183380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1" y="982980"/>
            <a:ext cx="18402300" cy="21071205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0" y="5166360"/>
            <a:ext cx="10829925" cy="16887825"/>
          </a:xfrm>
        </p:spPr>
        <p:txBody>
          <a:bodyPr/>
          <a:lstStyle>
            <a:lvl1pPr marL="0" indent="0">
              <a:buNone/>
              <a:defRPr sz="1260"/>
            </a:lvl1pPr>
            <a:lvl2pPr marL="411488" indent="0">
              <a:buNone/>
              <a:defRPr sz="1080"/>
            </a:lvl2pPr>
            <a:lvl3pPr marL="822977" indent="0">
              <a:buNone/>
              <a:defRPr sz="900"/>
            </a:lvl3pPr>
            <a:lvl4pPr marL="1234465" indent="0">
              <a:buNone/>
              <a:defRPr sz="810"/>
            </a:lvl4pPr>
            <a:lvl5pPr marL="1645953" indent="0">
              <a:buNone/>
              <a:defRPr sz="810"/>
            </a:lvl5pPr>
            <a:lvl6pPr marL="2057441" indent="0">
              <a:buNone/>
              <a:defRPr sz="810"/>
            </a:lvl6pPr>
            <a:lvl7pPr marL="2468930" indent="0">
              <a:buNone/>
              <a:defRPr sz="810"/>
            </a:lvl7pPr>
            <a:lvl8pPr marL="2880418" indent="0">
              <a:buNone/>
              <a:defRPr sz="810"/>
            </a:lvl8pPr>
            <a:lvl9pPr marL="3291906" indent="0">
              <a:buNone/>
              <a:defRPr sz="8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309D3-FD6B-44C5-A64B-1AAFA0F675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3673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6" y="17282160"/>
            <a:ext cx="19751040" cy="2040255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6" y="2205990"/>
            <a:ext cx="19751040" cy="14813280"/>
          </a:xfrm>
        </p:spPr>
        <p:txBody>
          <a:bodyPr/>
          <a:lstStyle>
            <a:lvl1pPr marL="0" indent="0">
              <a:buNone/>
              <a:defRPr sz="2880"/>
            </a:lvl1pPr>
            <a:lvl2pPr marL="411488" indent="0">
              <a:buNone/>
              <a:defRPr sz="2520"/>
            </a:lvl2pPr>
            <a:lvl3pPr marL="822977" indent="0">
              <a:buNone/>
              <a:defRPr sz="2160"/>
            </a:lvl3pPr>
            <a:lvl4pPr marL="1234465" indent="0">
              <a:buNone/>
              <a:defRPr sz="1800"/>
            </a:lvl4pPr>
            <a:lvl5pPr marL="1645953" indent="0">
              <a:buNone/>
              <a:defRPr sz="1800"/>
            </a:lvl5pPr>
            <a:lvl6pPr marL="2057441" indent="0">
              <a:buNone/>
              <a:defRPr sz="1800"/>
            </a:lvl6pPr>
            <a:lvl7pPr marL="2468930" indent="0">
              <a:buNone/>
              <a:defRPr sz="1800"/>
            </a:lvl7pPr>
            <a:lvl8pPr marL="2880418" indent="0">
              <a:buNone/>
              <a:defRPr sz="1800"/>
            </a:lvl8pPr>
            <a:lvl9pPr marL="3291906" indent="0">
              <a:buNone/>
              <a:defRPr sz="1800"/>
            </a:lvl9pPr>
          </a:lstStyle>
          <a:p>
            <a:pPr lvl="0"/>
            <a:endParaRPr lang="tr-TR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6" y="19322415"/>
            <a:ext cx="19751040" cy="2897505"/>
          </a:xfrm>
        </p:spPr>
        <p:txBody>
          <a:bodyPr/>
          <a:lstStyle>
            <a:lvl1pPr marL="0" indent="0">
              <a:buNone/>
              <a:defRPr sz="1260"/>
            </a:lvl1pPr>
            <a:lvl2pPr marL="411488" indent="0">
              <a:buNone/>
              <a:defRPr sz="1080"/>
            </a:lvl2pPr>
            <a:lvl3pPr marL="822977" indent="0">
              <a:buNone/>
              <a:defRPr sz="900"/>
            </a:lvl3pPr>
            <a:lvl4pPr marL="1234465" indent="0">
              <a:buNone/>
              <a:defRPr sz="810"/>
            </a:lvl4pPr>
            <a:lvl5pPr marL="1645953" indent="0">
              <a:buNone/>
              <a:defRPr sz="810"/>
            </a:lvl5pPr>
            <a:lvl6pPr marL="2057441" indent="0">
              <a:buNone/>
              <a:defRPr sz="810"/>
            </a:lvl6pPr>
            <a:lvl7pPr marL="2468930" indent="0">
              <a:buNone/>
              <a:defRPr sz="810"/>
            </a:lvl7pPr>
            <a:lvl8pPr marL="2880418" indent="0">
              <a:buNone/>
              <a:defRPr sz="810"/>
            </a:lvl8pPr>
            <a:lvl9pPr marL="3291906" indent="0">
              <a:buNone/>
              <a:defRPr sz="8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5D202F-0D89-4370-AF29-D3A3F0D427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5853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68880" y="22494240"/>
            <a:ext cx="6858000" cy="1645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368064" tIns="184036" rIns="368064" bIns="184036" numCol="1" anchor="ctr" anchorCtr="0" compatLnSpc="1">
            <a:prstTxWarp prst="textNoShape">
              <a:avLst/>
            </a:prstTxWarp>
          </a:bodyPr>
          <a:lstStyle>
            <a:lvl1pPr>
              <a:defRPr sz="504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120" y="22494240"/>
            <a:ext cx="10424160" cy="1645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368064" tIns="184036" rIns="368064" bIns="184036" numCol="1" anchor="ctr" anchorCtr="0" compatLnSpc="1">
            <a:prstTxWarp prst="textNoShape">
              <a:avLst/>
            </a:prstTxWarp>
          </a:bodyPr>
          <a:lstStyle>
            <a:lvl1pPr algn="ctr">
              <a:defRPr sz="504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520" y="22494240"/>
            <a:ext cx="6858000" cy="1645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368064" tIns="184036" rIns="368064" bIns="184036" numCol="1" anchor="ctr" anchorCtr="0" compatLnSpc="1">
            <a:prstTxWarp prst="textNoShape">
              <a:avLst/>
            </a:prstTxWarp>
          </a:bodyPr>
          <a:lstStyle>
            <a:lvl1pPr algn="r">
              <a:defRPr sz="5040"/>
            </a:lvl1pPr>
          </a:lstStyle>
          <a:p>
            <a:pPr>
              <a:defRPr/>
            </a:pPr>
            <a:fld id="{6DFC27A2-20CC-41BE-AB76-40028E1B95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2468880" y="2194560"/>
            <a:ext cx="2798064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8064" tIns="184036" rIns="368064" bIns="18403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2468880" y="7132320"/>
            <a:ext cx="27980640" cy="14813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8064" tIns="184036" rIns="368064" bIns="18403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+mj-lt"/>
          <a:ea typeface="MS PGothic" pitchFamily="34" charset="-128"/>
          <a:cs typeface="+mj-cs"/>
        </a:defRPr>
      </a:lvl1pPr>
      <a:lvl2pPr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  <a:ea typeface="MS PGothic" pitchFamily="34" charset="-128"/>
        </a:defRPr>
      </a:lvl2pPr>
      <a:lvl3pPr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  <a:ea typeface="MS PGothic" pitchFamily="34" charset="-128"/>
        </a:defRPr>
      </a:lvl3pPr>
      <a:lvl4pPr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  <a:ea typeface="MS PGothic" pitchFamily="34" charset="-128"/>
        </a:defRPr>
      </a:lvl4pPr>
      <a:lvl5pPr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  <a:ea typeface="MS PGothic" pitchFamily="34" charset="-128"/>
        </a:defRPr>
      </a:lvl5pPr>
      <a:lvl6pPr marL="411488"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</a:defRPr>
      </a:lvl6pPr>
      <a:lvl7pPr marL="822977"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</a:defRPr>
      </a:lvl7pPr>
      <a:lvl8pPr marL="1234465"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</a:defRPr>
      </a:lvl8pPr>
      <a:lvl9pPr marL="1645953" algn="ctr" defTabSz="3314767" rtl="0" eaLnBrk="0" fontAlgn="base" hangingPunct="0">
        <a:spcBef>
          <a:spcPct val="0"/>
        </a:spcBef>
        <a:spcAft>
          <a:spcPct val="0"/>
        </a:spcAft>
        <a:defRPr sz="15840">
          <a:solidFill>
            <a:schemeClr val="tx2"/>
          </a:solidFill>
          <a:latin typeface="Times New Roman" pitchFamily="18" charset="0"/>
        </a:defRPr>
      </a:lvl9pPr>
    </p:titleStyle>
    <p:bodyStyle>
      <a:lvl1pPr marL="1240180" indent="-1240180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11880">
          <a:solidFill>
            <a:schemeClr val="tx1"/>
          </a:solidFill>
          <a:latin typeface="+mn-lt"/>
          <a:ea typeface="MS PGothic" pitchFamily="34" charset="-128"/>
          <a:cs typeface="+mn-cs"/>
        </a:defRPr>
      </a:lvl1pPr>
      <a:lvl2pPr marL="2691819" indent="-1034435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10081">
          <a:solidFill>
            <a:schemeClr val="tx1"/>
          </a:solidFill>
          <a:latin typeface="+mn-lt"/>
          <a:ea typeface="MS PGothic" pitchFamily="34" charset="-128"/>
        </a:defRPr>
      </a:lvl2pPr>
      <a:lvl3pPr marL="4143458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8640">
          <a:solidFill>
            <a:schemeClr val="tx1"/>
          </a:solidFill>
          <a:latin typeface="+mn-lt"/>
          <a:ea typeface="MS PGothic" pitchFamily="34" charset="-128"/>
        </a:defRPr>
      </a:lvl3pPr>
      <a:lvl4pPr marL="5800841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7200">
          <a:solidFill>
            <a:schemeClr val="tx1"/>
          </a:solidFill>
          <a:latin typeface="+mn-lt"/>
          <a:ea typeface="MS PGothic" pitchFamily="34" charset="-128"/>
        </a:defRPr>
      </a:lvl4pPr>
      <a:lvl5pPr marL="7458224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7200">
          <a:solidFill>
            <a:schemeClr val="tx1"/>
          </a:solidFill>
          <a:latin typeface="+mn-lt"/>
          <a:ea typeface="MS PGothic" pitchFamily="34" charset="-128"/>
        </a:defRPr>
      </a:lvl5pPr>
      <a:lvl6pPr marL="7869713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7200">
          <a:solidFill>
            <a:schemeClr val="tx1"/>
          </a:solidFill>
          <a:latin typeface="+mn-lt"/>
        </a:defRPr>
      </a:lvl6pPr>
      <a:lvl7pPr marL="8281201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7200">
          <a:solidFill>
            <a:schemeClr val="tx1"/>
          </a:solidFill>
          <a:latin typeface="+mn-lt"/>
        </a:defRPr>
      </a:lvl7pPr>
      <a:lvl8pPr marL="8692689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7200">
          <a:solidFill>
            <a:schemeClr val="tx1"/>
          </a:solidFill>
          <a:latin typeface="+mn-lt"/>
        </a:defRPr>
      </a:lvl8pPr>
      <a:lvl9pPr marL="9104177" indent="-828692" algn="l" defTabSz="3314767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72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8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77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65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53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41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930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418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906" algn="l" defTabSz="822977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20" Type="http://schemas.openxmlformats.org/officeDocument/2006/relationships/image" Target="../media/image18.png"/><Relationship Id="rId21" Type="http://schemas.openxmlformats.org/officeDocument/2006/relationships/image" Target="../media/image19.png"/><Relationship Id="rId22" Type="http://schemas.openxmlformats.org/officeDocument/2006/relationships/image" Target="../media/image20.png"/><Relationship Id="rId23" Type="http://schemas.openxmlformats.org/officeDocument/2006/relationships/image" Target="../media/image21.png"/><Relationship Id="rId24" Type="http://schemas.openxmlformats.org/officeDocument/2006/relationships/image" Target="../media/image22.png"/><Relationship Id="rId10" Type="http://schemas.openxmlformats.org/officeDocument/2006/relationships/image" Target="../media/image8.png"/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7" Type="http://schemas.openxmlformats.org/officeDocument/2006/relationships/image" Target="../media/image15.tiff"/><Relationship Id="rId18" Type="http://schemas.openxmlformats.org/officeDocument/2006/relationships/image" Target="../media/image16.tiff"/><Relationship Id="rId19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DC9">
            <a:alpha val="2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Rounded Rectangle 23"/>
          <p:cNvSpPr>
            <a:spLocks noChangeArrowheads="1"/>
          </p:cNvSpPr>
          <p:nvPr/>
        </p:nvSpPr>
        <p:spPr bwMode="auto">
          <a:xfrm>
            <a:off x="12200894" y="16743057"/>
            <a:ext cx="19666699" cy="6662044"/>
          </a:xfrm>
          <a:prstGeom prst="roundRect">
            <a:avLst>
              <a:gd name="adj" fmla="val 11727"/>
            </a:avLst>
          </a:prstGeom>
          <a:solidFill>
            <a:schemeClr val="bg1">
              <a:alpha val="60000"/>
            </a:schemeClr>
          </a:solidFill>
          <a:ln w="12700">
            <a:solidFill>
              <a:srgbClr val="A56167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endParaRPr lang="en-US" altLang="en-US" sz="2880">
              <a:solidFill>
                <a:srgbClr val="C00000"/>
              </a:solidFill>
            </a:endParaRPr>
          </a:p>
        </p:txBody>
      </p:sp>
      <p:sp>
        <p:nvSpPr>
          <p:cNvPr id="2064" name="Rounded Rectangle 24"/>
          <p:cNvSpPr>
            <a:spLocks noChangeArrowheads="1"/>
          </p:cNvSpPr>
          <p:nvPr/>
        </p:nvSpPr>
        <p:spPr bwMode="auto">
          <a:xfrm>
            <a:off x="12212164" y="4567969"/>
            <a:ext cx="19655430" cy="11984491"/>
          </a:xfrm>
          <a:prstGeom prst="roundRect">
            <a:avLst>
              <a:gd name="adj" fmla="val 5648"/>
            </a:avLst>
          </a:prstGeom>
          <a:solidFill>
            <a:schemeClr val="bg1">
              <a:alpha val="60000"/>
            </a:schemeClr>
          </a:solidFill>
          <a:ln w="12700">
            <a:solidFill>
              <a:srgbClr val="A56167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endParaRPr lang="en-US" sz="2970" dirty="0">
              <a:solidFill>
                <a:srgbClr val="00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1" name="Rounded Rectangle 50"/>
          <p:cNvSpPr>
            <a:spLocks noChangeArrowheads="1"/>
          </p:cNvSpPr>
          <p:nvPr/>
        </p:nvSpPr>
        <p:spPr bwMode="auto">
          <a:xfrm>
            <a:off x="477015" y="15036791"/>
            <a:ext cx="11491182" cy="8441588"/>
          </a:xfrm>
          <a:prstGeom prst="roundRect">
            <a:avLst>
              <a:gd name="adj" fmla="val 3585"/>
            </a:avLst>
          </a:prstGeom>
          <a:solidFill>
            <a:schemeClr val="bg1">
              <a:alpha val="60000"/>
            </a:schemeClr>
          </a:solidFill>
          <a:ln w="6350">
            <a:solidFill>
              <a:srgbClr val="A56167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endParaRPr lang="en-US" altLang="en-US" sz="2880">
              <a:solidFill>
                <a:srgbClr val="2F834D"/>
              </a:solidFill>
            </a:endParaRPr>
          </a:p>
        </p:txBody>
      </p:sp>
      <p:sp>
        <p:nvSpPr>
          <p:cNvPr id="2053" name="Rectangle 7"/>
          <p:cNvSpPr>
            <a:spLocks noChangeArrowheads="1"/>
          </p:cNvSpPr>
          <p:nvPr/>
        </p:nvSpPr>
        <p:spPr bwMode="auto">
          <a:xfrm>
            <a:off x="-1" y="-97096"/>
            <a:ext cx="32918400" cy="4189402"/>
          </a:xfrm>
          <a:prstGeom prst="rect">
            <a:avLst/>
          </a:prstGeom>
          <a:gradFill flip="none" rotWithShape="1">
            <a:gsLst>
              <a:gs pos="29000">
                <a:srgbClr val="A6345E"/>
              </a:gs>
              <a:gs pos="0">
                <a:srgbClr val="7030A0"/>
              </a:gs>
              <a:gs pos="96000">
                <a:srgbClr val="BFAE68"/>
              </a:gs>
              <a:gs pos="65000">
                <a:srgbClr val="BE3642"/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wrap="square" lIns="331258" tIns="165633" rIns="331258" bIns="165633">
            <a:spAutoFit/>
          </a:bodyPr>
          <a:lstStyle>
            <a:lvl1pPr defTabSz="3683000">
              <a:spcBef>
                <a:spcPct val="20000"/>
              </a:spcBef>
              <a:buSzPct val="100000"/>
              <a:buChar char="•"/>
              <a:defRPr sz="1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defTabSz="3683000">
              <a:spcBef>
                <a:spcPct val="20000"/>
              </a:spcBef>
              <a:buSzPct val="100000"/>
              <a:buChar char="–"/>
              <a:defRPr sz="11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defTabSz="3683000">
              <a:spcBef>
                <a:spcPct val="20000"/>
              </a:spcBef>
              <a:buSzPct val="100000"/>
              <a:buChar char="•"/>
              <a:defRPr sz="96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defTabSz="3683000">
              <a:spcBef>
                <a:spcPct val="20000"/>
              </a:spcBef>
              <a:buSzPct val="100000"/>
              <a:buChar char="–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defTabSz="3683000">
              <a:spcBef>
                <a:spcPct val="20000"/>
              </a:spcBef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SzTx/>
              <a:buFontTx/>
              <a:buNone/>
            </a:pPr>
            <a:endParaRPr lang="en-US" altLang="en-US" sz="1200" b="1" dirty="0" smtClean="0">
              <a:solidFill>
                <a:schemeClr val="bg1"/>
              </a:solidFill>
              <a:latin typeface="Calisto MT" charset="0"/>
              <a:ea typeface="Calisto MT" charset="0"/>
              <a:cs typeface="Calisto MT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SzTx/>
              <a:buFontTx/>
              <a:buNone/>
            </a:pPr>
            <a:r>
              <a:rPr lang="en-US" altLang="en-US" sz="11500" b="1" dirty="0" err="1" smtClean="0">
                <a:solidFill>
                  <a:schemeClr val="bg1"/>
                </a:solidFill>
                <a:latin typeface="Segoe Print" charset="0"/>
                <a:ea typeface="Segoe Print" charset="0"/>
                <a:cs typeface="Segoe Print" charset="0"/>
              </a:rPr>
              <a:t>PayYay</a:t>
            </a:r>
            <a:r>
              <a:rPr lang="en-US" altLang="en-US" sz="11500" b="1" dirty="0" smtClean="0">
                <a:solidFill>
                  <a:schemeClr val="bg1"/>
                </a:solidFill>
                <a:latin typeface="Segoe Print" charset="0"/>
                <a:ea typeface="Segoe Print" charset="0"/>
                <a:cs typeface="Segoe Print" charset="0"/>
              </a:rPr>
              <a:t>!</a:t>
            </a:r>
          </a:p>
          <a:p>
            <a:pPr algn="ctr">
              <a:lnSpc>
                <a:spcPct val="150000"/>
              </a:lnSpc>
              <a:spcBef>
                <a:spcPct val="0"/>
              </a:spcBef>
              <a:buSzTx/>
              <a:buFontTx/>
              <a:buNone/>
            </a:pPr>
            <a:endParaRPr lang="en-US" altLang="en-US" sz="3600" b="1" dirty="0" smtClean="0">
              <a:solidFill>
                <a:schemeClr val="bg1"/>
              </a:solidFill>
            </a:endParaRPr>
          </a:p>
        </p:txBody>
      </p:sp>
      <p:sp>
        <p:nvSpPr>
          <p:cNvPr id="2061" name="Rounded Rectangle 1"/>
          <p:cNvSpPr>
            <a:spLocks noChangeArrowheads="1"/>
          </p:cNvSpPr>
          <p:nvPr/>
        </p:nvSpPr>
        <p:spPr bwMode="auto">
          <a:xfrm>
            <a:off x="399164" y="4572000"/>
            <a:ext cx="11584870" cy="10229175"/>
          </a:xfrm>
          <a:prstGeom prst="roundRect">
            <a:avLst>
              <a:gd name="adj" fmla="val 11162"/>
            </a:avLst>
          </a:prstGeom>
          <a:solidFill>
            <a:schemeClr val="bg1">
              <a:alpha val="60000"/>
            </a:schemeClr>
          </a:solidFill>
          <a:ln w="6350">
            <a:solidFill>
              <a:srgbClr val="A56167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endParaRPr lang="en-US" altLang="en-US" sz="2880">
              <a:solidFill>
                <a:srgbClr val="2F834D"/>
              </a:solidFill>
            </a:endParaRPr>
          </a:p>
        </p:txBody>
      </p:sp>
      <p:sp>
        <p:nvSpPr>
          <p:cNvPr id="2101" name="TextBox 2"/>
          <p:cNvSpPr txBox="1">
            <a:spLocks noChangeArrowheads="1"/>
          </p:cNvSpPr>
          <p:nvPr/>
        </p:nvSpPr>
        <p:spPr bwMode="auto">
          <a:xfrm>
            <a:off x="21484117" y="19499487"/>
            <a:ext cx="184731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endParaRPr lang="en-US" altLang="en-US" sz="2880"/>
          </a:p>
        </p:txBody>
      </p:sp>
      <p:sp>
        <p:nvSpPr>
          <p:cNvPr id="2054" name="Rectangle 9"/>
          <p:cNvSpPr>
            <a:spLocks noChangeArrowheads="1"/>
          </p:cNvSpPr>
          <p:nvPr/>
        </p:nvSpPr>
        <p:spPr bwMode="auto">
          <a:xfrm>
            <a:off x="587542" y="4523615"/>
            <a:ext cx="8625470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6888" tIns="329184" rIns="246888" bIns="329184">
            <a:spAutoFit/>
          </a:bodyPr>
          <a:lstStyle>
            <a:lvl1pPr indent="228600" defTabSz="3683000">
              <a:spcBef>
                <a:spcPct val="20000"/>
              </a:spcBef>
              <a:buSzPct val="100000"/>
              <a:buChar char="•"/>
              <a:defRPr sz="1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defTabSz="3683000">
              <a:spcBef>
                <a:spcPct val="20000"/>
              </a:spcBef>
              <a:buSzPct val="100000"/>
              <a:buChar char="–"/>
              <a:defRPr sz="11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defTabSz="3683000">
              <a:spcBef>
                <a:spcPct val="20000"/>
              </a:spcBef>
              <a:buSzPct val="100000"/>
              <a:buChar char="•"/>
              <a:defRPr sz="96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defTabSz="3683000">
              <a:spcBef>
                <a:spcPct val="20000"/>
              </a:spcBef>
              <a:buSzPct val="100000"/>
              <a:buChar char="–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defTabSz="3683000">
              <a:spcBef>
                <a:spcPct val="20000"/>
              </a:spcBef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Motivation</a:t>
            </a:r>
            <a:endParaRPr lang="en-US" altLang="en-US" sz="6000" b="1" dirty="0">
              <a:solidFill>
                <a:srgbClr val="A56167"/>
              </a:solidFill>
              <a:latin typeface="Palatino Linotype" charset="0"/>
              <a:ea typeface="Palatino Linotype" charset="0"/>
              <a:cs typeface="Palatino Linotyp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809626" y="4711498"/>
            <a:ext cx="15631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ln w="0"/>
                <a:solidFill>
                  <a:srgbClr val="A56167"/>
                </a:solidFill>
                <a:latin typeface="Chalkduster" charset="0"/>
                <a:ea typeface="Chalkduster" charset="0"/>
                <a:cs typeface="Chalkduster" charset="0"/>
              </a:rPr>
              <a:t>1</a:t>
            </a:r>
            <a:endParaRPr lang="en-US" sz="8800" dirty="0">
              <a:ln w="0"/>
              <a:solidFill>
                <a:srgbClr val="A56167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0553885" y="4572000"/>
            <a:ext cx="914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n w="0"/>
                <a:solidFill>
                  <a:srgbClr val="A56167"/>
                </a:solidFill>
                <a:latin typeface="Chalkduster" charset="0"/>
                <a:ea typeface="Chalkduster" charset="0"/>
                <a:cs typeface="Chalkduster" charset="0"/>
              </a:rPr>
              <a:t>3</a:t>
            </a:r>
          </a:p>
        </p:txBody>
      </p:sp>
      <p:sp>
        <p:nvSpPr>
          <p:cNvPr id="69" name="Rectangle 9"/>
          <p:cNvSpPr>
            <a:spLocks noChangeArrowheads="1"/>
          </p:cNvSpPr>
          <p:nvPr/>
        </p:nvSpPr>
        <p:spPr bwMode="auto">
          <a:xfrm>
            <a:off x="12000753" y="16616373"/>
            <a:ext cx="9787824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6888" tIns="329184" rIns="246888" bIns="329184">
            <a:spAutoFit/>
          </a:bodyPr>
          <a:lstStyle>
            <a:lvl1pPr indent="228600" defTabSz="3683000">
              <a:spcBef>
                <a:spcPct val="20000"/>
              </a:spcBef>
              <a:buSzPct val="100000"/>
              <a:buChar char="•"/>
              <a:defRPr sz="1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defTabSz="3683000">
              <a:spcBef>
                <a:spcPct val="20000"/>
              </a:spcBef>
              <a:buSzPct val="100000"/>
              <a:buChar char="–"/>
              <a:defRPr sz="11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defTabSz="3683000">
              <a:spcBef>
                <a:spcPct val="20000"/>
              </a:spcBef>
              <a:buSzPct val="100000"/>
              <a:buChar char="•"/>
              <a:defRPr sz="96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defTabSz="3683000">
              <a:spcBef>
                <a:spcPct val="20000"/>
              </a:spcBef>
              <a:buSzPct val="100000"/>
              <a:buChar char="–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defTabSz="3683000">
              <a:spcBef>
                <a:spcPct val="20000"/>
              </a:spcBef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User Feedbacks</a:t>
            </a:r>
            <a:endParaRPr lang="en-US" altLang="en-US" sz="6000" b="1" dirty="0">
              <a:solidFill>
                <a:srgbClr val="A56167"/>
              </a:solidFill>
              <a:latin typeface="Palatino Linotype" charset="0"/>
              <a:ea typeface="Palatino Linotype" charset="0"/>
              <a:cs typeface="Palatino Linotype" charset="0"/>
            </a:endParaRPr>
          </a:p>
        </p:txBody>
      </p:sp>
      <p:sp>
        <p:nvSpPr>
          <p:cNvPr id="72" name="Rectangle 71"/>
          <p:cNvSpPr>
            <a:spLocks noChangeArrowheads="1"/>
          </p:cNvSpPr>
          <p:nvPr/>
        </p:nvSpPr>
        <p:spPr bwMode="auto">
          <a:xfrm>
            <a:off x="12730479" y="5904799"/>
            <a:ext cx="510032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0" bIns="0">
            <a:spAutoFit/>
          </a:bodyPr>
          <a:lstStyle>
            <a:lvl1pPr marL="457200" indent="-4572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buSzPct val="150000"/>
              <a:buFontTx/>
              <a:buBlip>
                <a:blip r:embed="rId3"/>
              </a:buBlip>
            </a:pPr>
            <a:r>
              <a:rPr lang="en-US" altLang="en-US" sz="2700" dirty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en-US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Des</a:t>
            </a:r>
            <a:r>
              <a:rPr lang="en-US" altLang="zh-CN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i</a:t>
            </a:r>
            <a:r>
              <a:rPr lang="en-US" altLang="en-US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gn of User Flow</a:t>
            </a:r>
            <a:endParaRPr lang="en-US" altLang="en-US" sz="2700" dirty="0">
              <a:solidFill>
                <a:srgbClr val="0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" name="AutoShape 13" descr="ython-logo-master-v3-TM.png"/>
          <p:cNvSpPr>
            <a:spLocks noChangeAspect="1" noChangeArrowheads="1"/>
          </p:cNvSpPr>
          <p:nvPr/>
        </p:nvSpPr>
        <p:spPr bwMode="auto">
          <a:xfrm>
            <a:off x="7200900" y="0"/>
            <a:ext cx="205740" cy="20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1722" tIns="30861" rIns="61722" bIns="30861" numCol="1" anchor="t" anchorCtr="0" compatLnSpc="1">
            <a:prstTxWarp prst="textNoShape">
              <a:avLst/>
            </a:prstTxWarp>
          </a:bodyPr>
          <a:lstStyle/>
          <a:p>
            <a:endParaRPr lang="en-US" sz="1667"/>
          </a:p>
        </p:txBody>
      </p:sp>
      <p:pic>
        <p:nvPicPr>
          <p:cNvPr id="68" name="Bild 9" descr="resized_ConvergenceInnovationCompetition-solid-3lines-black copy.png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17" y="2012162"/>
            <a:ext cx="9144005" cy="1828800"/>
          </a:xfrm>
          <a:prstGeom prst="rect">
            <a:avLst/>
          </a:prstGeom>
        </p:spPr>
      </p:pic>
      <p:sp>
        <p:nvSpPr>
          <p:cNvPr id="77" name="Rectangle 9"/>
          <p:cNvSpPr>
            <a:spLocks noChangeArrowheads="1"/>
          </p:cNvSpPr>
          <p:nvPr/>
        </p:nvSpPr>
        <p:spPr bwMode="auto">
          <a:xfrm>
            <a:off x="660045" y="14915283"/>
            <a:ext cx="8625470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6888" tIns="329184" rIns="246888" bIns="329184">
            <a:spAutoFit/>
          </a:bodyPr>
          <a:lstStyle>
            <a:lvl1pPr indent="228600" defTabSz="3683000">
              <a:spcBef>
                <a:spcPct val="20000"/>
              </a:spcBef>
              <a:buSzPct val="100000"/>
              <a:buChar char="•"/>
              <a:defRPr sz="1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defTabSz="3683000">
              <a:spcBef>
                <a:spcPct val="20000"/>
              </a:spcBef>
              <a:buSzPct val="100000"/>
              <a:buChar char="–"/>
              <a:defRPr sz="11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defTabSz="3683000">
              <a:spcBef>
                <a:spcPct val="20000"/>
              </a:spcBef>
              <a:buSzPct val="100000"/>
              <a:buChar char="•"/>
              <a:defRPr sz="96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defTabSz="3683000">
              <a:spcBef>
                <a:spcPct val="20000"/>
              </a:spcBef>
              <a:buSzPct val="100000"/>
              <a:buChar char="–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defTabSz="3683000">
              <a:spcBef>
                <a:spcPct val="20000"/>
              </a:spcBef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Main Features</a:t>
            </a:r>
            <a:endParaRPr lang="en-US" altLang="en-US" sz="6000" b="1" dirty="0">
              <a:solidFill>
                <a:srgbClr val="A56167"/>
              </a:solidFill>
              <a:latin typeface="Palatino Linotype" charset="0"/>
              <a:ea typeface="Palatino Linotype" charset="0"/>
              <a:cs typeface="Palatino Linotype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1048196" y="22153337"/>
            <a:ext cx="14566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0"/>
                <a:solidFill>
                  <a:srgbClr val="A56167"/>
                </a:solidFill>
                <a:latin typeface="Chalkduster" charset="0"/>
                <a:ea typeface="Chalkduster" charset="0"/>
                <a:cs typeface="Chalkduster" charset="0"/>
              </a:rPr>
              <a:t>2</a:t>
            </a:r>
            <a:endParaRPr lang="en-US" sz="8800" dirty="0">
              <a:ln w="0"/>
              <a:solidFill>
                <a:srgbClr val="A56167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  <p:sp>
        <p:nvSpPr>
          <p:cNvPr id="93" name="Rectangle 9"/>
          <p:cNvSpPr>
            <a:spLocks noChangeArrowheads="1"/>
          </p:cNvSpPr>
          <p:nvPr/>
        </p:nvSpPr>
        <p:spPr bwMode="auto">
          <a:xfrm>
            <a:off x="12293142" y="4468809"/>
            <a:ext cx="18816548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46888" tIns="329184" rIns="246888" bIns="329184">
            <a:spAutoFit/>
          </a:bodyPr>
          <a:lstStyle>
            <a:lvl1pPr indent="228600" defTabSz="3683000">
              <a:spcBef>
                <a:spcPct val="20000"/>
              </a:spcBef>
              <a:buSzPct val="100000"/>
              <a:buChar char="•"/>
              <a:defRPr sz="1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defTabSz="3683000">
              <a:spcBef>
                <a:spcPct val="20000"/>
              </a:spcBef>
              <a:buSzPct val="100000"/>
              <a:buChar char="–"/>
              <a:defRPr sz="11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defTabSz="3683000">
              <a:spcBef>
                <a:spcPct val="20000"/>
              </a:spcBef>
              <a:buSzPct val="100000"/>
              <a:buChar char="•"/>
              <a:defRPr sz="96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defTabSz="3683000">
              <a:spcBef>
                <a:spcPct val="20000"/>
              </a:spcBef>
              <a:buSzPct val="100000"/>
              <a:buChar char="–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defTabSz="3683000">
              <a:spcBef>
                <a:spcPct val="20000"/>
              </a:spcBef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defTabSz="3683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8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Mobile Application Design</a:t>
            </a:r>
            <a:r>
              <a:rPr lang="zh-CN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 </a:t>
            </a:r>
            <a:r>
              <a:rPr lang="en-US" altLang="zh-CN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&amp;</a:t>
            </a:r>
            <a:r>
              <a:rPr lang="zh-CN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 </a:t>
            </a:r>
            <a:r>
              <a:rPr lang="en-US" altLang="zh-CN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Implementation</a:t>
            </a:r>
            <a:r>
              <a:rPr lang="zh-CN" altLang="en-US" sz="6000" b="1" dirty="0" smtClean="0">
                <a:solidFill>
                  <a:srgbClr val="A56167"/>
                </a:solidFill>
                <a:latin typeface="Palatino Linotype" charset="0"/>
                <a:ea typeface="Palatino Linotype" charset="0"/>
                <a:cs typeface="Palatino Linotype" charset="0"/>
              </a:rPr>
              <a:t> </a:t>
            </a:r>
            <a:endParaRPr lang="en-US" altLang="en-US" sz="6000" b="1" dirty="0">
              <a:solidFill>
                <a:srgbClr val="A56167"/>
              </a:solidFill>
              <a:latin typeface="Palatino Linotype" charset="0"/>
              <a:ea typeface="Palatino Linotype" charset="0"/>
              <a:cs typeface="Palatino Linotype" charset="0"/>
            </a:endParaRPr>
          </a:p>
        </p:txBody>
      </p:sp>
      <p:sp>
        <p:nvSpPr>
          <p:cNvPr id="95" name="Rectangle 94"/>
          <p:cNvSpPr>
            <a:spLocks noChangeArrowheads="1"/>
          </p:cNvSpPr>
          <p:nvPr/>
        </p:nvSpPr>
        <p:spPr bwMode="auto">
          <a:xfrm>
            <a:off x="20233935" y="6028702"/>
            <a:ext cx="5249687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0" bIns="0">
            <a:spAutoFit/>
          </a:bodyPr>
          <a:lstStyle>
            <a:lvl1pPr marL="457200" indent="-4572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>
              <a:buSzPct val="150000"/>
              <a:buFontTx/>
              <a:buBlip>
                <a:blip r:embed="rId3"/>
              </a:buBlip>
            </a:pPr>
            <a:r>
              <a:rPr lang="en-US" altLang="en-US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Demo</a:t>
            </a:r>
            <a:r>
              <a:rPr lang="zh-CN" altLang="en-US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sz="2700" dirty="0" smtClean="0">
                <a:solidFill>
                  <a:srgbClr val="000000"/>
                </a:solidFill>
                <a:latin typeface="Segoe Print" charset="0"/>
                <a:ea typeface="Segoe Print" charset="0"/>
                <a:cs typeface="Segoe Print" charset="0"/>
              </a:rPr>
              <a:t>Presentation</a:t>
            </a:r>
            <a:endParaRPr lang="en-US" altLang="en-US" sz="2700" dirty="0">
              <a:solidFill>
                <a:srgbClr val="0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 flipH="1">
            <a:off x="30454803" y="16697558"/>
            <a:ext cx="14676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ln w="0"/>
                <a:solidFill>
                  <a:srgbClr val="A56167"/>
                </a:solidFill>
                <a:latin typeface="Chalkduster" charset="0"/>
                <a:ea typeface="Chalkduster" charset="0"/>
                <a:cs typeface="Chalkduster" charset="0"/>
              </a:rPr>
              <a:t>4</a:t>
            </a:r>
            <a:endParaRPr lang="en-US" sz="8800" dirty="0">
              <a:ln w="0"/>
              <a:solidFill>
                <a:srgbClr val="A56167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  <p:pic>
        <p:nvPicPr>
          <p:cNvPr id="97" name="Bild 7" descr="CIC-BW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8640" y="23292110"/>
            <a:ext cx="1357906" cy="13579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95336" y="23328197"/>
            <a:ext cx="2537810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en-US" sz="2800" i="1" dirty="0">
                <a:solidFill>
                  <a:srgbClr val="A56167"/>
                </a:solidFill>
              </a:rPr>
              <a:t>Team Kiwi – Qian </a:t>
            </a:r>
            <a:r>
              <a:rPr lang="en-US" altLang="en-US" sz="2800" i="1" dirty="0" err="1">
                <a:solidFill>
                  <a:srgbClr val="A56167"/>
                </a:solidFill>
              </a:rPr>
              <a:t>Lyu</a:t>
            </a:r>
            <a:r>
              <a:rPr lang="en-US" altLang="en-US" sz="2800" i="1" dirty="0">
                <a:solidFill>
                  <a:srgbClr val="A56167"/>
                </a:solidFill>
              </a:rPr>
              <a:t>, </a:t>
            </a:r>
            <a:r>
              <a:rPr lang="en-US" altLang="en-US" sz="2800" i="1" dirty="0" err="1">
                <a:solidFill>
                  <a:srgbClr val="A56167"/>
                </a:solidFill>
              </a:rPr>
              <a:t>Zhiqiang</a:t>
            </a:r>
            <a:r>
              <a:rPr lang="en-US" altLang="en-US" sz="2800" i="1" dirty="0">
                <a:solidFill>
                  <a:srgbClr val="A56167"/>
                </a:solidFill>
              </a:rPr>
              <a:t> Lin, Yuan Liu, </a:t>
            </a:r>
            <a:r>
              <a:rPr lang="en-US" altLang="en-US" sz="2800" i="1" dirty="0" err="1">
                <a:solidFill>
                  <a:srgbClr val="A56167"/>
                </a:solidFill>
              </a:rPr>
              <a:t>Yichuan</a:t>
            </a:r>
            <a:r>
              <a:rPr lang="en-US" altLang="en-US" sz="2800" i="1" dirty="0">
                <a:solidFill>
                  <a:srgbClr val="A56167"/>
                </a:solidFill>
              </a:rPr>
              <a:t> Wang, </a:t>
            </a:r>
            <a:r>
              <a:rPr lang="en-US" altLang="en-US" sz="2800" i="1" dirty="0" err="1">
                <a:solidFill>
                  <a:srgbClr val="A56167"/>
                </a:solidFill>
              </a:rPr>
              <a:t>Tianyi</a:t>
            </a:r>
            <a:r>
              <a:rPr lang="en-US" altLang="en-US" sz="2800" i="1" dirty="0">
                <a:solidFill>
                  <a:srgbClr val="A56167"/>
                </a:solidFill>
              </a:rPr>
              <a:t> </a:t>
            </a:r>
            <a:r>
              <a:rPr lang="en-US" altLang="en-US" sz="2800" i="1" dirty="0" smtClean="0">
                <a:solidFill>
                  <a:srgbClr val="A56167"/>
                </a:solidFill>
              </a:rPr>
              <a:t>Feng</a:t>
            </a:r>
          </a:p>
          <a:p>
            <a:pPr algn="r">
              <a:lnSpc>
                <a:spcPct val="150000"/>
              </a:lnSpc>
            </a:pPr>
            <a:r>
              <a:rPr lang="en-US" altLang="en-US" sz="2800" i="1" dirty="0" err="1" smtClean="0">
                <a:solidFill>
                  <a:srgbClr val="A56167"/>
                </a:solidFill>
              </a:rPr>
              <a:t>cic.gatech.edu</a:t>
            </a:r>
            <a:endParaRPr lang="en-US" altLang="en-US" sz="2800" i="1" dirty="0">
              <a:solidFill>
                <a:srgbClr val="A5616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084000" y="7670800"/>
            <a:ext cx="184731" cy="472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aa8eb84-c4de-4c09-9ea9-d5327137d78c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9759" y="-362329"/>
            <a:ext cx="4137834" cy="413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6514" y="6630582"/>
            <a:ext cx="2865211" cy="542536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439" y="10656449"/>
            <a:ext cx="2849185" cy="538179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187914" y="6091972"/>
            <a:ext cx="8718055" cy="1077218"/>
          </a:xfrm>
          <a:prstGeom prst="rect">
            <a:avLst/>
          </a:prstGeom>
          <a:noFill/>
          <a:ln>
            <a:solidFill>
              <a:srgbClr val="A82E38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Hang out with friends and ends up with a handful of receipts?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4270" y="9847479"/>
            <a:ext cx="3938030" cy="592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With </a:t>
            </a:r>
            <a:r>
              <a:rPr lang="en-US" sz="3200" dirty="0" err="1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PayYay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!: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31793" y="10463002"/>
            <a:ext cx="9877691" cy="1077218"/>
          </a:xfrm>
          <a:prstGeom prst="rect">
            <a:avLst/>
          </a:prstGeom>
          <a:noFill/>
          <a:ln>
            <a:solidFill>
              <a:srgbClr val="2B415B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Say goodbye to paper receipts!</a:t>
            </a:r>
          </a:p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mr-I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Bills and receipts management for you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253514" y="16263087"/>
            <a:ext cx="48869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Do It Together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2680201" y="17907000"/>
            <a:ext cx="491066" cy="491066"/>
          </a:xfrm>
          <a:prstGeom prst="ellipse">
            <a:avLst/>
          </a:prstGeom>
          <a:solidFill>
            <a:srgbClr val="A82E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rapezoid 56"/>
          <p:cNvSpPr/>
          <p:nvPr/>
        </p:nvSpPr>
        <p:spPr>
          <a:xfrm>
            <a:off x="12649200" y="18399796"/>
            <a:ext cx="534492" cy="504706"/>
          </a:xfrm>
          <a:prstGeom prst="trapezoid">
            <a:avLst/>
          </a:prstGeom>
          <a:solidFill>
            <a:srgbClr val="A82E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ounded Rectangle 57"/>
          <p:cNvSpPr/>
          <p:nvPr/>
        </p:nvSpPr>
        <p:spPr>
          <a:xfrm>
            <a:off x="13398225" y="17911643"/>
            <a:ext cx="13467716" cy="71931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47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3E5B7F"/>
                </a:solidFill>
                <a:latin typeface="Comic Sans MS" charset="0"/>
                <a:ea typeface="Comic Sans MS" charset="0"/>
                <a:cs typeface="Comic Sans MS" charset="0"/>
              </a:rPr>
              <a:t>“Can we attach photos, say like a picture of receipt, to the bill? ” -- Georges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4044699" y="18816481"/>
            <a:ext cx="17064991" cy="852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Segoe Print" charset="0"/>
                <a:ea typeface="Segoe Print" charset="0"/>
                <a:cs typeface="Segoe Print" charset="0"/>
              </a:rPr>
              <a:t>Of course! Now with each bill you can save pictures. In the future we may even analyze the content of the picture to automatically generate bill information                    			  -- Team Kiwi </a:t>
            </a:r>
            <a:endParaRPr lang="en-US" dirty="0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30873445" y="19865129"/>
            <a:ext cx="491066" cy="4910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apezoid 60"/>
          <p:cNvSpPr/>
          <p:nvPr/>
        </p:nvSpPr>
        <p:spPr>
          <a:xfrm>
            <a:off x="30842444" y="20357925"/>
            <a:ext cx="534492" cy="50470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61"/>
          <p:cNvSpPr/>
          <p:nvPr/>
        </p:nvSpPr>
        <p:spPr>
          <a:xfrm>
            <a:off x="13337264" y="19862143"/>
            <a:ext cx="16925692" cy="65667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47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B415B"/>
                </a:solidFill>
                <a:latin typeface="Comic Sans MS" charset="0"/>
                <a:ea typeface="Comic Sans MS" charset="0"/>
                <a:cs typeface="Comic Sans MS" charset="0"/>
              </a:rPr>
              <a:t>“It would be nice to be able to add the date and time when the bill was originally created.”  -- Tian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3398225" y="20668967"/>
            <a:ext cx="17347503" cy="852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Segoe Print" charset="0"/>
                <a:ea typeface="Segoe Print" charset="0"/>
                <a:cs typeface="Segoe Print" charset="0"/>
              </a:rPr>
              <a:t>We have already added this function in the latest version! Now you can better identify bills based on date and time. </a:t>
            </a:r>
            <a:r>
              <a:rPr lang="zh-CN" altLang="en-US" dirty="0" smtClean="0">
                <a:latin typeface="Segoe Print" charset="0"/>
                <a:ea typeface="Segoe Print" charset="0"/>
                <a:cs typeface="Segoe Print" charset="0"/>
              </a:rPr>
              <a:t>     </a:t>
            </a:r>
            <a:r>
              <a:rPr lang="en-US" dirty="0" smtClean="0">
                <a:latin typeface="Segoe Print" charset="0"/>
                <a:ea typeface="Segoe Print" charset="0"/>
                <a:cs typeface="Segoe Print" charset="0"/>
              </a:rPr>
              <a:t>-- Team Kiwi</a:t>
            </a:r>
            <a:endParaRPr lang="en-US" dirty="0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12344400" y="21556943"/>
            <a:ext cx="14720926" cy="512262"/>
          </a:xfrm>
          <a:prstGeom prst="roundRect">
            <a:avLst/>
          </a:prstGeom>
          <a:solidFill>
            <a:schemeClr val="accent3">
              <a:lumMod val="20000"/>
              <a:lumOff val="80000"/>
              <a:alpha val="47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B415B"/>
                </a:solidFill>
                <a:latin typeface="Comic Sans MS" charset="0"/>
                <a:ea typeface="Comic Sans MS" charset="0"/>
                <a:cs typeface="Comic Sans MS" charset="0"/>
              </a:rPr>
              <a:t>“Please support money transaction! I want to take care of all my bills in one app.” -- </a:t>
            </a:r>
            <a:r>
              <a:rPr lang="en-US" dirty="0" err="1" smtClean="0">
                <a:solidFill>
                  <a:srgbClr val="2B415B"/>
                </a:solidFill>
                <a:latin typeface="Comic Sans MS" charset="0"/>
                <a:ea typeface="Comic Sans MS" charset="0"/>
                <a:cs typeface="Comic Sans MS" charset="0"/>
              </a:rPr>
              <a:t>Ruomeng</a:t>
            </a:r>
            <a:endParaRPr lang="en-US" dirty="0" smtClean="0">
              <a:solidFill>
                <a:srgbClr val="2B415B"/>
              </a:solidFill>
              <a:latin typeface="Comic Sans MS" charset="0"/>
              <a:ea typeface="Comic Sans MS" charset="0"/>
              <a:cs typeface="Comic Sans MS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2956076" y="22456469"/>
            <a:ext cx="17613171" cy="852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Segoe Print" charset="0"/>
                <a:ea typeface="Segoe Print" charset="0"/>
                <a:cs typeface="Segoe Print" charset="0"/>
              </a:rPr>
              <a:t>That is our ultimate goal! We hope we can achieve this some day. And you will be the first person to know this good news.	</a:t>
            </a:r>
            <a:r>
              <a:rPr lang="zh-CN" altLang="en-US" dirty="0" smtClean="0"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dirty="0" smtClean="0">
                <a:latin typeface="Segoe Print" charset="0"/>
                <a:ea typeface="Segoe Print" charset="0"/>
                <a:cs typeface="Segoe Print" charset="0"/>
              </a:rPr>
              <a:t>--</a:t>
            </a:r>
            <a:r>
              <a:rPr lang="zh-CN" altLang="en-US" dirty="0" smtClean="0"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dirty="0" smtClean="0">
                <a:latin typeface="Segoe Print" charset="0"/>
                <a:ea typeface="Segoe Print" charset="0"/>
                <a:cs typeface="Segoe Print" charset="0"/>
              </a:rPr>
              <a:t>Team Kiwi</a:t>
            </a:r>
            <a:endParaRPr lang="en-US" dirty="0">
              <a:latin typeface="Segoe Print" charset="0"/>
              <a:ea typeface="Segoe Print" charset="0"/>
              <a:cs typeface="Segoe Prin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0985" y="6557872"/>
            <a:ext cx="3187655" cy="53062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2184" y="10546789"/>
            <a:ext cx="3468782" cy="578130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93138" y="15713816"/>
            <a:ext cx="1444118" cy="144411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1665" y="17153892"/>
            <a:ext cx="1537526" cy="141397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437326" y="18261339"/>
            <a:ext cx="1272158" cy="12721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86584" y="19315367"/>
            <a:ext cx="1590589" cy="159058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112725" y="21128235"/>
            <a:ext cx="775031" cy="7750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87952" y="22058250"/>
            <a:ext cx="1402391" cy="1346851"/>
          </a:xfrm>
          <a:prstGeom prst="rect">
            <a:avLst/>
          </a:prstGeom>
        </p:spPr>
      </p:pic>
      <p:sp>
        <p:nvSpPr>
          <p:cNvPr id="98" name="TextBox 97"/>
          <p:cNvSpPr txBox="1"/>
          <p:nvPr/>
        </p:nvSpPr>
        <p:spPr>
          <a:xfrm>
            <a:off x="2326082" y="17572028"/>
            <a:ext cx="10304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Collect Funds for Future Events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902218" y="18645676"/>
            <a:ext cx="81271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Store Receipts by Photos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2662277" y="19855137"/>
            <a:ext cx="103047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Settle Debts Elegantly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1597442" y="21123811"/>
            <a:ext cx="10503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Intelligent and Customized Splitting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2665149" y="22304821"/>
            <a:ext cx="10304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atin typeface="Segoe Print" charset="0"/>
                <a:ea typeface="Segoe Print" charset="0"/>
                <a:cs typeface="Segoe Print" charset="0"/>
              </a:rPr>
              <a:t>Currency </a:t>
            </a:r>
            <a:r>
              <a:rPr lang="en-US" sz="4000" dirty="0" smtClean="0">
                <a:latin typeface="Segoe Print" charset="0"/>
                <a:ea typeface="Segoe Print" charset="0"/>
                <a:cs typeface="Segoe Print" charset="0"/>
              </a:rPr>
              <a:t>Convertor</a:t>
            </a:r>
          </a:p>
          <a:p>
            <a:endParaRPr lang="en-US" sz="4000" dirty="0" smtClean="0">
              <a:latin typeface="Segoe Print" charset="0"/>
              <a:ea typeface="Segoe Print" charset="0"/>
              <a:cs typeface="Segoe Print" charset="0"/>
            </a:endParaRPr>
          </a:p>
          <a:p>
            <a:endParaRPr lang="en-US" sz="2400" dirty="0">
              <a:latin typeface="+mj-lt"/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27691601" y="21412200"/>
            <a:ext cx="491066" cy="491066"/>
          </a:xfrm>
          <a:prstGeom prst="ellipse">
            <a:avLst/>
          </a:prstGeom>
          <a:solidFill>
            <a:srgbClr val="807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rapezoid 104"/>
          <p:cNvSpPr/>
          <p:nvPr/>
        </p:nvSpPr>
        <p:spPr>
          <a:xfrm>
            <a:off x="27660600" y="21904996"/>
            <a:ext cx="534492" cy="504706"/>
          </a:xfrm>
          <a:prstGeom prst="trapezoid">
            <a:avLst/>
          </a:prstGeom>
          <a:solidFill>
            <a:srgbClr val="807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741147" y="6671588"/>
            <a:ext cx="2064768" cy="2064768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1175702" y="7440793"/>
            <a:ext cx="7541874" cy="1077218"/>
          </a:xfrm>
          <a:prstGeom prst="rect">
            <a:avLst/>
          </a:prstGeom>
          <a:noFill/>
          <a:ln>
            <a:solidFill>
              <a:srgbClr val="A82E38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Hang out with friends and ends up with a handful of receipts</a:t>
            </a:r>
            <a:r>
              <a:rPr lang="en-US" altLang="zh-CN" sz="3200" dirty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?</a:t>
            </a:r>
            <a:endParaRPr lang="en-US" sz="3200" dirty="0" smtClean="0">
              <a:solidFill>
                <a:srgbClr val="A82E38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143452" y="8854164"/>
            <a:ext cx="8762517" cy="602361"/>
          </a:xfrm>
          <a:prstGeom prst="rect">
            <a:avLst/>
          </a:prstGeom>
          <a:noFill/>
          <a:ln>
            <a:solidFill>
              <a:srgbClr val="A82E38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Annoyed of </a:t>
            </a:r>
            <a:r>
              <a:rPr lang="en-US" sz="3200" smtClean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doing math </a:t>
            </a:r>
            <a:r>
              <a:rPr lang="en-US" sz="3200" dirty="0" smtClean="0">
                <a:solidFill>
                  <a:srgbClr val="A82E38"/>
                </a:solidFill>
                <a:latin typeface="Segoe Print" charset="0"/>
                <a:ea typeface="Segoe Print" charset="0"/>
                <a:cs typeface="Segoe Print" charset="0"/>
              </a:rPr>
              <a:t>for bill-splitting?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65528" y="11352858"/>
            <a:ext cx="1755719" cy="1755719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2549377" y="11815778"/>
            <a:ext cx="9110948" cy="1077218"/>
          </a:xfrm>
          <a:prstGeom prst="rect">
            <a:avLst/>
          </a:prstGeom>
          <a:noFill/>
          <a:ln>
            <a:solidFill>
              <a:srgbClr val="2B415B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Get everyone involved in group payments! </a:t>
            </a:r>
          </a:p>
          <a:p>
            <a:r>
              <a:rPr lang="mr-I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Everyone could edit and contribute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464964" y="13149052"/>
            <a:ext cx="10237187" cy="1077218"/>
          </a:xfrm>
          <a:prstGeom prst="rect">
            <a:avLst/>
          </a:prstGeom>
          <a:noFill/>
          <a:ln>
            <a:solidFill>
              <a:srgbClr val="2B415B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No more mathematic</a:t>
            </a:r>
            <a:r>
              <a:rPr lang="zh-CN" altLang="en-US" sz="3200" dirty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work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!</a:t>
            </a:r>
          </a:p>
          <a:p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mr-I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Intelligent app does </a:t>
            </a:r>
            <a:r>
              <a:rPr lang="en-US" altLang="zh-C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all</a:t>
            </a:r>
            <a:r>
              <a:rPr lang="zh-CN" alt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the</a:t>
            </a:r>
            <a:r>
              <a:rPr lang="zh-CN" alt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math for</a:t>
            </a:r>
            <a:r>
              <a:rPr lang="zh-CN" altLang="en-US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 </a:t>
            </a:r>
            <a:r>
              <a:rPr lang="en-US" altLang="zh-CN" sz="3200" dirty="0" smtClean="0">
                <a:solidFill>
                  <a:srgbClr val="38546F"/>
                </a:solidFill>
                <a:latin typeface="Segoe Print" charset="0"/>
                <a:ea typeface="Segoe Print" charset="0"/>
                <a:cs typeface="Segoe Print" charset="0"/>
              </a:rPr>
              <a:t>you</a:t>
            </a:r>
            <a:endParaRPr lang="en-US" sz="3200" dirty="0" smtClean="0">
              <a:solidFill>
                <a:srgbClr val="38546F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8727" y="6574884"/>
            <a:ext cx="3194130" cy="532354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2906" y="6594348"/>
            <a:ext cx="3276956" cy="54615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9432" y="10625256"/>
            <a:ext cx="3424774" cy="57079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8225" y="10620134"/>
            <a:ext cx="3424775" cy="570795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1108" y="6561014"/>
            <a:ext cx="2829524" cy="538466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4416" y="10642586"/>
            <a:ext cx="2907301" cy="5526571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 bwMode="auto">
          <a:xfrm>
            <a:off x="19964400" y="6557872"/>
            <a:ext cx="0" cy="94582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20183A"/>
            </a:solidFill>
            <a:prstDash val="dash"/>
            <a:round/>
            <a:headEnd type="none" w="sm" len="sm"/>
            <a:tailEnd type="none" w="sm" len="sm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5125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5125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2994</TotalTime>
  <Pages>1</Pages>
  <Words>331</Words>
  <Application>Microsoft Macintosh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Avenir Book</vt:lpstr>
      <vt:lpstr>Calisto MT</vt:lpstr>
      <vt:lpstr>Chalkduster</vt:lpstr>
      <vt:lpstr>Comic Sans MS</vt:lpstr>
      <vt:lpstr>Didot</vt:lpstr>
      <vt:lpstr>MS PGothic</vt:lpstr>
      <vt:lpstr>ＭＳ Ｐゴシック</vt:lpstr>
      <vt:lpstr>Palatino Linotype</vt:lpstr>
      <vt:lpstr>Segoe Print</vt:lpstr>
      <vt:lpstr>Times New Roman</vt:lpstr>
      <vt:lpstr>Default Design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template</dc:title>
  <dc:creator>Chengyu Hang</dc:creator>
  <cp:lastModifiedBy>Liu, Yuan</cp:lastModifiedBy>
  <cp:revision>606</cp:revision>
  <cp:lastPrinted>1998-04-23T15:09:48Z</cp:lastPrinted>
  <dcterms:created xsi:type="dcterms:W3CDTF">1998-03-03T17:19:34Z</dcterms:created>
  <dcterms:modified xsi:type="dcterms:W3CDTF">2017-04-08T00:57:41Z</dcterms:modified>
</cp:coreProperties>
</file>